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9" r:id="rId7"/>
    <p:sldId id="258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6" r:id="rId17"/>
    <p:sldId id="298" r:id="rId18"/>
    <p:sldId id="260" r:id="rId19"/>
    <p:sldId id="273" r:id="rId20"/>
    <p:sldId id="275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D2B"/>
    <a:srgbClr val="E56E01"/>
    <a:srgbClr val="3C4FC6"/>
    <a:srgbClr val="F051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19/01/2023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1/19/2023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69BF6-80F5-13B5-0B88-D955A797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9" t="37201" r="13079" b="37148"/>
          <a:stretch/>
        </p:blipFill>
        <p:spPr>
          <a:xfrm>
            <a:off x="838934" y="1628597"/>
            <a:ext cx="4694119" cy="1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Loja Online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10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ED4CB7-810F-C28B-192A-7AEF8C3E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8" y="2080726"/>
            <a:ext cx="2028887" cy="42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8D7297F-8A20-F8BB-F11E-608DD7ED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41" y="2080726"/>
            <a:ext cx="1998221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CE0E721-8269-9250-0889-C7AD8DEC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35" y="2080726"/>
            <a:ext cx="2016026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7ED8308-0744-04FD-8EC2-F555CA88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32" y="2080726"/>
            <a:ext cx="2023941" cy="42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67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Gráficos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11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8B18B0-4E6F-6385-0D59-B68A78E1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30" y="2061372"/>
            <a:ext cx="2008044" cy="4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1533B56-7A98-AAF2-0DC3-E7FFC5E5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1" y="2061372"/>
            <a:ext cx="2023702" cy="4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AB127E2-2A0A-4D90-D1A1-44F12EDB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130" y="2061370"/>
            <a:ext cx="2010001" cy="42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76974D-BE2D-67AA-DBEB-1AA6CDDC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945" y="2061370"/>
            <a:ext cx="1993366" cy="42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5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Avaliação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12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622E53-3916-D385-2C20-02CCB438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187" y="2052735"/>
            <a:ext cx="2044609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92F099D-80E1-F747-F835-54688513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09" y="2052735"/>
            <a:ext cx="2046606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6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179" y="665514"/>
            <a:ext cx="6415640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Funcionários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13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313AA2C-7320-1F2E-511F-D32FDAB1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74" y="2164702"/>
            <a:ext cx="1980873" cy="41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3C26CD1-F181-B714-DEE8-B688783B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397" y="2148382"/>
            <a:ext cx="1980873" cy="41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DE4ABBE-C3A9-CB63-7972-B1E537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70" y="2148382"/>
            <a:ext cx="2007039" cy="41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2A3EC2C-E1BC-ADA8-E5CA-13E9E83D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80" y="2164702"/>
            <a:ext cx="1968325" cy="41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1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756" y="674140"/>
            <a:ext cx="7256485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Perfil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14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CEBCB6-A08A-7ACD-9564-AB4D3AB6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29" y="2076215"/>
            <a:ext cx="1962541" cy="41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Implementação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pt-PT" dirty="0">
                <a:solidFill>
                  <a:srgbClr val="00B0F0"/>
                </a:solidFill>
              </a:rPr>
              <a:t>ase de dados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Microsoft SQL Server - Azure</a:t>
            </a:r>
            <a:endParaRPr lang="pt-PT" dirty="0"/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pc="100" dirty="0">
                <a:solidFill>
                  <a:srgbClr val="00B0F0"/>
                </a:solidFill>
              </a:rPr>
              <a:t>Back-End</a:t>
            </a:r>
            <a:endParaRPr lang="pt-PT" spc="100" dirty="0">
              <a:solidFill>
                <a:srgbClr val="00B0F0"/>
              </a:solidFill>
            </a:endParaRP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C# - Visual Studio 22</a:t>
            </a:r>
            <a:endParaRPr lang="pt-PT" dirty="0"/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Front-End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Kotlin – Android Studio</a:t>
            </a:r>
            <a:endParaRPr lang="pt-PT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15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893E001A-5877-A209-EA03-529D3AEEC5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131" b="131"/>
          <a:stretch>
            <a:fillRect/>
          </a:stretch>
        </p:blipFill>
        <p:spPr>
          <a:xfrm>
            <a:off x="7913979" y="4297523"/>
            <a:ext cx="603504" cy="603504"/>
          </a:xfrm>
        </p:spPr>
      </p:pic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4E7F999C-5C66-BD2A-9FE7-87F9C9E8802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476" b="3476"/>
          <a:stretch>
            <a:fillRect/>
          </a:stretch>
        </p:blipFill>
        <p:spPr/>
      </p:pic>
      <p:pic>
        <p:nvPicPr>
          <p:cNvPr id="15" name="Marcador de Posição da Imagem 14">
            <a:extLst>
              <a:ext uri="{FF2B5EF4-FFF2-40B4-BE49-F238E27FC236}">
                <a16:creationId xmlns:a16="http://schemas.microsoft.com/office/drawing/2014/main" id="{113A7836-7753-168A-BD53-1C2C2389DD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t="131" b="131"/>
          <a:stretch>
            <a:fillRect/>
          </a:stretch>
        </p:blipFill>
        <p:spPr/>
      </p:pic>
      <p:sp>
        <p:nvSpPr>
          <p:cNvPr id="2" name="Marcador de Posição do Texto 75">
            <a:extLst>
              <a:ext uri="{FF2B5EF4-FFF2-40B4-BE49-F238E27FC236}">
                <a16:creationId xmlns:a16="http://schemas.microsoft.com/office/drawing/2014/main" id="{27626DE8-D89D-DDF1-422E-1CAD38A08A7F}"/>
              </a:ext>
            </a:extLst>
          </p:cNvPr>
          <p:cNvSpPr txBox="1">
            <a:spLocks/>
          </p:cNvSpPr>
          <p:nvPr/>
        </p:nvSpPr>
        <p:spPr>
          <a:xfrm>
            <a:off x="4190069" y="5047681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Controlo de Versões</a:t>
            </a:r>
          </a:p>
        </p:txBody>
      </p:sp>
      <p:sp>
        <p:nvSpPr>
          <p:cNvPr id="3" name="Marcador de Posição do Texto 76">
            <a:extLst>
              <a:ext uri="{FF2B5EF4-FFF2-40B4-BE49-F238E27FC236}">
                <a16:creationId xmlns:a16="http://schemas.microsoft.com/office/drawing/2014/main" id="{038E275D-3E75-9FA5-42DB-92B9FDEEB192}"/>
              </a:ext>
            </a:extLst>
          </p:cNvPr>
          <p:cNvSpPr txBox="1">
            <a:spLocks/>
          </p:cNvSpPr>
          <p:nvPr/>
        </p:nvSpPr>
        <p:spPr>
          <a:xfrm>
            <a:off x="4190069" y="5340989"/>
            <a:ext cx="3221384" cy="925359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88A701-38B4-FE3A-4215-8E4ABE948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69" y="4297523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Resultados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8031" y="2219445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z="3200" dirty="0"/>
              <a:t>10/10</a:t>
            </a:r>
            <a:endParaRPr lang="pt-PT" sz="3200" dirty="0"/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4810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10/10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8187" y="2229070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7/10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84" y="3832137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Ideia projetada</a:t>
            </a:r>
            <a:endParaRPr lang="pt-PT" dirty="0"/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2784" y="4589838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Toda a Ideia projetada foi apresentada nos resultados</a:t>
            </a:r>
            <a:endParaRPr lang="pt-PT" dirty="0"/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86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Manipulação dos Dados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286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Todos os dados são possiveis de se manipular com </a:t>
            </a:r>
            <a:r>
              <a:rPr lang="pt-PT" dirty="0"/>
              <a:t>ê</a:t>
            </a:r>
            <a:r>
              <a:rPr lang="en-US" dirty="0"/>
              <a:t>xito</a:t>
            </a:r>
            <a:endParaRPr lang="pt-PT" dirty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940" y="3998095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Desempenho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2940" y="4599463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Demonstrou um desempenho estável a ser continuamente melhorado</a:t>
            </a:r>
            <a:endParaRPr lang="pt-PT" dirty="0"/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16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2690" y="1883974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277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869" y="1893599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Obrigado</a:t>
            </a:r>
            <a:r>
              <a:rPr lang="pt-PT" dirty="0"/>
              <a:t>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João Apresentação  [21152]</a:t>
            </a:r>
          </a:p>
          <a:p>
            <a:pPr rtl="0"/>
            <a:r>
              <a:rPr lang="pt-PT" dirty="0"/>
              <a:t>Gonçalo Cunha        [21145]</a:t>
            </a:r>
          </a:p>
          <a:p>
            <a:pPr rtl="0"/>
            <a:r>
              <a:rPr lang="pt-PT" dirty="0"/>
              <a:t>Pedro Simões           [21140]</a:t>
            </a:r>
          </a:p>
          <a:p>
            <a:pPr rtl="0"/>
            <a:endParaRPr lang="pt-PT" dirty="0"/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17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30991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 que é o IPCA gym?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Ideia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Metas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0B3E24BD-BD32-25FF-FEFA-6965FBF5E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14" y="4546458"/>
            <a:ext cx="1632977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Universitários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Docentes</a:t>
            </a:r>
            <a:endParaRPr lang="pt-PT" dirty="0"/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Rentabilização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4380" y="4583624"/>
            <a:ext cx="2506824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Percentagem da loja online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Venda do Sistema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Melhorias/Suporte da App</a:t>
            </a: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Inovações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6" name="Marcador de Posição da Imagem 93" descr="ícone de pilha de documentos">
            <a:extLst>
              <a:ext uri="{FF2B5EF4-FFF2-40B4-BE49-F238E27FC236}">
                <a16:creationId xmlns:a16="http://schemas.microsoft.com/office/drawing/2014/main" id="{45985DDC-39C6-DDC9-3DD1-0410A5D5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654" y="3343631"/>
            <a:ext cx="603504" cy="603504"/>
          </a:xfrm>
          <a:prstGeom prst="rect">
            <a:avLst/>
          </a:prstGeom>
          <a:ln>
            <a:noFill/>
          </a:ln>
        </p:spPr>
      </p:pic>
      <p:pic>
        <p:nvPicPr>
          <p:cNvPr id="13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98DC3E76-059A-C370-3241-D5008D5E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5" r="375"/>
          <a:stretch>
            <a:fillRect/>
          </a:stretch>
        </p:blipFill>
        <p:spPr>
          <a:xfrm>
            <a:off x="9965616" y="3330145"/>
            <a:ext cx="603504" cy="603504"/>
          </a:xfrm>
          <a:prstGeom prst="rect">
            <a:avLst/>
          </a:prstGeom>
        </p:spPr>
      </p:pic>
      <p:sp>
        <p:nvSpPr>
          <p:cNvPr id="18" name="Marcador de Posição do Texto 27">
            <a:extLst>
              <a:ext uri="{FF2B5EF4-FFF2-40B4-BE49-F238E27FC236}">
                <a16:creationId xmlns:a16="http://schemas.microsoft.com/office/drawing/2014/main" id="{29FA326F-61EF-A14F-BA64-0638CD3D84A3}"/>
              </a:ext>
            </a:extLst>
          </p:cNvPr>
          <p:cNvSpPr txBox="1">
            <a:spLocks/>
          </p:cNvSpPr>
          <p:nvPr/>
        </p:nvSpPr>
        <p:spPr>
          <a:xfrm>
            <a:off x="1008448" y="4532694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Saúde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Deslocação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Gestão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 Serviços</a:t>
            </a:r>
          </a:p>
        </p:txBody>
      </p:sp>
      <p:sp>
        <p:nvSpPr>
          <p:cNvPr id="21" name="Marcador de Posição do Texto 27">
            <a:extLst>
              <a:ext uri="{FF2B5EF4-FFF2-40B4-BE49-F238E27FC236}">
                <a16:creationId xmlns:a16="http://schemas.microsoft.com/office/drawing/2014/main" id="{87E03E72-8D97-C254-6C36-AC3BC1FE016C}"/>
              </a:ext>
            </a:extLst>
          </p:cNvPr>
          <p:cNvSpPr txBox="1">
            <a:spLocks/>
          </p:cNvSpPr>
          <p:nvPr/>
        </p:nvSpPr>
        <p:spPr>
          <a:xfrm>
            <a:off x="9499834" y="4546458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Tudo em 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Lotação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89" y="2761502"/>
            <a:ext cx="4248271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Funcionalidades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8112" y="4564294"/>
            <a:ext cx="142116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Cliente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8112" y="2901394"/>
            <a:ext cx="1656934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pt-PT" dirty="0">
                <a:solidFill>
                  <a:srgbClr val="00B0F0"/>
                </a:solidFill>
              </a:rPr>
              <a:t>uncionário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78112" y="1238495"/>
            <a:ext cx="150192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pt-PT" dirty="0">
                <a:solidFill>
                  <a:srgbClr val="00B0F0"/>
                </a:solidFill>
              </a:rPr>
              <a:t>Gerente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4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cxnSp>
        <p:nvCxnSpPr>
          <p:cNvPr id="2" name="Conexão Reta 13">
            <a:extLst>
              <a:ext uri="{FF2B5EF4-FFF2-40B4-BE49-F238E27FC236}">
                <a16:creationId xmlns:a16="http://schemas.microsoft.com/office/drawing/2014/main" id="{E09E4131-99F0-A722-869F-2C56C2CC3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0"/>
            <a:endCxn id="3" idx="4"/>
          </p:cNvCxnSpPr>
          <p:nvPr/>
        </p:nvCxnSpPr>
        <p:spPr>
          <a:xfrm flipH="1" flipV="1">
            <a:off x="10342670" y="1893897"/>
            <a:ext cx="5129" cy="23801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8E12483-D9B5-488D-E5CB-6C4FEEE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69831" y="94821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72A3F-6CBB-91A9-5B68-71CE07EC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261111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DD0FB5-D207-1BFE-3661-E3F6F4C7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42740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8" name="Marcador de Posição da Imagem 91" descr="ícone de grupo de pessoas">
            <a:extLst>
              <a:ext uri="{FF2B5EF4-FFF2-40B4-BE49-F238E27FC236}">
                <a16:creationId xmlns:a16="http://schemas.microsoft.com/office/drawing/2014/main" id="{9AF4CA30-41E2-8513-984E-B5DF851F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40918" y="4445104"/>
            <a:ext cx="603504" cy="603504"/>
          </a:xfrm>
          <a:prstGeom prst="rect">
            <a:avLst/>
          </a:prstGeom>
        </p:spPr>
      </p:pic>
      <p:pic>
        <p:nvPicPr>
          <p:cNvPr id="29" name="Gráfico 28" descr="Inteligência Artificial destaque">
            <a:extLst>
              <a:ext uri="{FF2B5EF4-FFF2-40B4-BE49-F238E27FC236}">
                <a16:creationId xmlns:a16="http://schemas.microsoft.com/office/drawing/2014/main" id="{9A3D10E2-64F4-14A7-B79C-568F291BC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310" y="1115052"/>
            <a:ext cx="620717" cy="620717"/>
          </a:xfrm>
          <a:prstGeom prst="rect">
            <a:avLst/>
          </a:prstGeom>
        </p:spPr>
      </p:pic>
      <p:pic>
        <p:nvPicPr>
          <p:cNvPr id="31" name="Gráfico 30" descr="Office trabalhador Male destaque">
            <a:extLst>
              <a:ext uri="{FF2B5EF4-FFF2-40B4-BE49-F238E27FC236}">
                <a16:creationId xmlns:a16="http://schemas.microsoft.com/office/drawing/2014/main" id="{327E79B0-8D97-2974-0D83-EC41E2274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7627" y="2738914"/>
            <a:ext cx="690086" cy="6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Login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5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17F279-1EB8-E704-A80F-93E991B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51" y="2293215"/>
            <a:ext cx="2140259" cy="38436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5C497B-3D61-9AF8-62F5-723EB56D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24" y="2293215"/>
            <a:ext cx="2140259" cy="3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Editar Perfil</a:t>
            </a:r>
            <a:r>
              <a:rPr lang="pt-PT" dirty="0">
                <a:solidFill>
                  <a:srgbClr val="C00000"/>
                </a:solidFill>
              </a:rPr>
              <a:t> (Cliente)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6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9FFEC-1450-B0C6-0F2C-A2457A4D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65" y="2146041"/>
            <a:ext cx="2046445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6426A1-5CA7-061C-51FC-E2813B73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0" y="2146041"/>
            <a:ext cx="2036423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F031CC-4A24-4725-BD09-F4B13390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35" y="2146041"/>
            <a:ext cx="2041434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8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de Treino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7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DD403A-E5D3-8FC9-8CF4-264BE41C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22" y="2151484"/>
            <a:ext cx="2053532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1063A6-E0E8-14A3-6B90-7EDED93F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5" y="2151484"/>
            <a:ext cx="2035554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7957E55-5B78-E4AD-9DE6-57E646022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14" y="2151484"/>
            <a:ext cx="2048539" cy="43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7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Nutricionais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8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5D18D-9B67-2FDD-B823-B26E98E3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66" y="2097270"/>
            <a:ext cx="2053091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D75E73-3590-AB9B-4D2A-D6377CC0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78" y="2097270"/>
            <a:ext cx="2072241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7D143F-1C05-D6AA-BB00-AF966E59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5" y="2097270"/>
            <a:ext cx="2042005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2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Consultas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9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67CD48-F282-2225-12D5-AE6D669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6" y="2120206"/>
            <a:ext cx="2026667" cy="4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41A365-F28C-A9F8-D2AB-1C7FB408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417" y="2120206"/>
            <a:ext cx="2014201" cy="42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BCF1B0C-8CBC-1431-BCA4-BDAD8EB0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0" y="2120208"/>
            <a:ext cx="2017421" cy="42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9F011B5-12AB-DA37-2612-44BAC8D0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39" y="2120206"/>
            <a:ext cx="1995781" cy="42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527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{DB77BDC9-F465-4593-B267-0A0124CBBCB2}tf56488565_win32</Template>
  <TotalTime>703</TotalTime>
  <Words>313</Words>
  <Application>Microsoft Office PowerPoint</Application>
  <PresentationFormat>Ecrã Panorâmico</PresentationFormat>
  <Paragraphs>129</Paragraphs>
  <Slides>17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PowerPoint</vt:lpstr>
      <vt:lpstr>O que é o IPCA gym?</vt:lpstr>
      <vt:lpstr>Solução</vt:lpstr>
      <vt:lpstr>Funcionalidades</vt:lpstr>
      <vt:lpstr>Login</vt:lpstr>
      <vt:lpstr>Editar Perfil (Cliente)</vt:lpstr>
      <vt:lpstr>Planos de Treino</vt:lpstr>
      <vt:lpstr>Planos Nutricionais</vt:lpstr>
      <vt:lpstr>Consultas</vt:lpstr>
      <vt:lpstr>Loja Online</vt:lpstr>
      <vt:lpstr>Gráficos</vt:lpstr>
      <vt:lpstr>Avaliação do ginásio</vt:lpstr>
      <vt:lpstr>Gestão dos Funcionários</vt:lpstr>
      <vt:lpstr>Gestão dos Perfil do ginásio</vt:lpstr>
      <vt:lpstr>Implementação</vt:lpstr>
      <vt:lpstr>Resultados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Carlos da Costa Apresentação</dc:creator>
  <cp:lastModifiedBy>João Carlos da Costa Apresentação</cp:lastModifiedBy>
  <cp:revision>8</cp:revision>
  <dcterms:created xsi:type="dcterms:W3CDTF">2023-01-16T13:38:33Z</dcterms:created>
  <dcterms:modified xsi:type="dcterms:W3CDTF">2023-01-19T14:00:05Z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